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6" r:id="rId6"/>
    <p:sldId id="260" r:id="rId7"/>
    <p:sldId id="262" r:id="rId8"/>
    <p:sldId id="263" r:id="rId9"/>
    <p:sldId id="264" r:id="rId10"/>
    <p:sldId id="265" r:id="rId11"/>
    <p:sldId id="268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2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C3BFD6-B522-4D41-BA38-D1AC3B429E53}" type="datetimeFigureOut">
              <a:rPr lang="en-US" smtClean="0"/>
              <a:pPr/>
              <a:t>2/15/2013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8D6C75-D5DA-4A6F-AFC9-471D62EB44D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3877229-F3AD-4884-A741-E2967C0CE7AA}" type="slidenum">
              <a:rPr lang="en-US"/>
              <a:pPr/>
              <a:t>2</a:t>
            </a:fld>
            <a:endParaRPr lang="en-US"/>
          </a:p>
        </p:txBody>
      </p:sp>
      <p:sp>
        <p:nvSpPr>
          <p:cNvPr id="491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FA8ECC9-27E8-4B67-968D-5D099BA9143B}" type="slidenum">
              <a:rPr lang="en-US"/>
              <a:pPr/>
              <a:t>3</a:t>
            </a:fld>
            <a:endParaRPr lang="en-US"/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10BABF5-D972-4D93-96C7-91FDF8183FDE}" type="slidenum">
              <a:rPr lang="en-US"/>
              <a:pPr/>
              <a:t>4</a:t>
            </a:fld>
            <a:endParaRPr lang="en-US"/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9009583-2CE2-474B-A36F-44BDBE283525}" type="slidenum">
              <a:rPr lang="en-US"/>
              <a:pPr/>
              <a:t>5</a:t>
            </a:fld>
            <a:endParaRPr lang="en-US"/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9009583-2CE2-474B-A36F-44BDBE283525}" type="slidenum">
              <a:rPr lang="en-US"/>
              <a:pPr/>
              <a:t>8</a:t>
            </a:fld>
            <a:endParaRPr lang="en-US"/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10BABF5-D972-4D93-96C7-91FDF8183FDE}" type="slidenum">
              <a:rPr lang="en-US"/>
              <a:pPr/>
              <a:t>11</a:t>
            </a:fld>
            <a:endParaRPr lang="en-US"/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D7747-59B9-4D6D-97DC-516DA7FB240B}" type="datetimeFigureOut">
              <a:rPr lang="en-US" smtClean="0"/>
              <a:pPr/>
              <a:t>2/15/2013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86351-647F-48AB-9C15-0897998077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D7747-59B9-4D6D-97DC-516DA7FB240B}" type="datetimeFigureOut">
              <a:rPr lang="en-US" smtClean="0"/>
              <a:pPr/>
              <a:t>2/15/2013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86351-647F-48AB-9C15-0897998077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D7747-59B9-4D6D-97DC-516DA7FB240B}" type="datetimeFigureOut">
              <a:rPr lang="en-US" smtClean="0"/>
              <a:pPr/>
              <a:t>2/15/2013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86351-647F-48AB-9C15-0897998077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D7747-59B9-4D6D-97DC-516DA7FB240B}" type="datetimeFigureOut">
              <a:rPr lang="en-US" smtClean="0"/>
              <a:pPr/>
              <a:t>2/15/2013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86351-647F-48AB-9C15-0897998077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D7747-59B9-4D6D-97DC-516DA7FB240B}" type="datetimeFigureOut">
              <a:rPr lang="en-US" smtClean="0"/>
              <a:pPr/>
              <a:t>2/15/2013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86351-647F-48AB-9C15-0897998077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D7747-59B9-4D6D-97DC-516DA7FB240B}" type="datetimeFigureOut">
              <a:rPr lang="en-US" smtClean="0"/>
              <a:pPr/>
              <a:t>2/15/2013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86351-647F-48AB-9C15-0897998077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D7747-59B9-4D6D-97DC-516DA7FB240B}" type="datetimeFigureOut">
              <a:rPr lang="en-US" smtClean="0"/>
              <a:pPr/>
              <a:t>2/15/2013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86351-647F-48AB-9C15-0897998077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D7747-59B9-4D6D-97DC-516DA7FB240B}" type="datetimeFigureOut">
              <a:rPr lang="en-US" smtClean="0"/>
              <a:pPr/>
              <a:t>2/15/2013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86351-647F-48AB-9C15-0897998077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D7747-59B9-4D6D-97DC-516DA7FB240B}" type="datetimeFigureOut">
              <a:rPr lang="en-US" smtClean="0"/>
              <a:pPr/>
              <a:t>2/15/2013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86351-647F-48AB-9C15-0897998077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D7747-59B9-4D6D-97DC-516DA7FB240B}" type="datetimeFigureOut">
              <a:rPr lang="en-US" smtClean="0"/>
              <a:pPr/>
              <a:t>2/15/2013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86351-647F-48AB-9C15-0897998077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D7747-59B9-4D6D-97DC-516DA7FB240B}" type="datetimeFigureOut">
              <a:rPr lang="en-US" smtClean="0"/>
              <a:pPr/>
              <a:t>2/15/2013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86351-647F-48AB-9C15-0897998077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BCBCB"/>
            </a:gs>
            <a:gs pos="13000">
              <a:srgbClr val="5F5F5F"/>
            </a:gs>
            <a:gs pos="21001">
              <a:srgbClr val="5F5F5F"/>
            </a:gs>
            <a:gs pos="63000">
              <a:srgbClr val="FFFFFF"/>
            </a:gs>
            <a:gs pos="67000">
              <a:srgbClr val="B2B2B2"/>
            </a:gs>
            <a:gs pos="69000">
              <a:srgbClr val="292929"/>
            </a:gs>
            <a:gs pos="82001">
              <a:srgbClr val="777777"/>
            </a:gs>
            <a:gs pos="100000">
              <a:srgbClr val="EAEAE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AD7747-59B9-4D6D-97DC-516DA7FB240B}" type="datetimeFigureOut">
              <a:rPr lang="en-US" smtClean="0"/>
              <a:pPr/>
              <a:t>2/15/2013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386351-647F-48AB-9C15-08979980775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a9upokipr0a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Q2X_BZpnWFc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www.youtube.com/watch?v=a9upokipr0a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1920s Motion Picture Production Code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What was the MPPC? Why was it created in the 1920s?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292100"/>
            <a:ext cx="7696200" cy="633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ChangeArrowheads="1"/>
          </p:cNvSpPr>
          <p:nvPr/>
        </p:nvSpPr>
        <p:spPr bwMode="auto">
          <a:xfrm>
            <a:off x="228600" y="1447800"/>
            <a:ext cx="8686800" cy="5105400"/>
          </a:xfrm>
          <a:prstGeom prst="rect">
            <a:avLst/>
          </a:prstGeom>
          <a:solidFill>
            <a:schemeClr val="bg1">
              <a:alpha val="81175"/>
            </a:schemeClr>
          </a:solidFill>
          <a:ln w="57150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2800" b="1" u="sng" dirty="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2400" dirty="0" smtClean="0"/>
              <a:t>MPPC </a:t>
            </a:r>
            <a:r>
              <a:rPr lang="en-US" sz="2400" dirty="0" smtClean="0"/>
              <a:t>adopted the code in 1930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2400" dirty="0" smtClean="0"/>
              <a:t>began enforcing it in 1934 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2400" dirty="0" smtClean="0"/>
              <a:t>abandoned it in 1968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2400" dirty="0" smtClean="0"/>
              <a:t>MPPC </a:t>
            </a:r>
            <a:r>
              <a:rPr lang="en-US" sz="2400" dirty="0" smtClean="0"/>
              <a:t>was mocked in its early years of “enforcement”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2400" dirty="0" smtClean="0"/>
              <a:t>The </a:t>
            </a:r>
            <a:r>
              <a:rPr lang="en-US" sz="2400" dirty="0" smtClean="0"/>
              <a:t>MPPC </a:t>
            </a:r>
            <a:r>
              <a:rPr lang="en-US" sz="2400" dirty="0" smtClean="0"/>
              <a:t>also prevented a number of anti-Nazi films from being filmed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2400" dirty="0" smtClean="0"/>
              <a:t>By 1968, society has changed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2400" dirty="0" smtClean="0"/>
              <a:t>The MPAA formed in 1968 to help ease restraints on filmmakers’ while informing parents about the content of films so they can determine which movies are appropriate for their children</a:t>
            </a:r>
            <a:endParaRPr lang="en-US" sz="2400" dirty="0"/>
          </a:p>
          <a:p>
            <a:pPr marL="342900" indent="-342900" algn="ctr">
              <a:spcBef>
                <a:spcPct val="20000"/>
              </a:spcBef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61443" name="Rectangle 3"/>
          <p:cNvSpPr>
            <a:spLocks noChangeArrowheads="1"/>
          </p:cNvSpPr>
          <p:nvPr/>
        </p:nvSpPr>
        <p:spPr bwMode="auto">
          <a:xfrm>
            <a:off x="228600" y="304800"/>
            <a:ext cx="8686800" cy="914400"/>
          </a:xfrm>
          <a:prstGeom prst="rect">
            <a:avLst/>
          </a:prstGeom>
          <a:solidFill>
            <a:schemeClr val="bg1"/>
          </a:solidFill>
          <a:ln w="57150" cmpd="thinThick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4000" b="1" dirty="0" smtClean="0">
                <a:solidFill>
                  <a:schemeClr val="tx2"/>
                </a:solidFill>
                <a:latin typeface="Bell MT" pitchFamily="18" charset="0"/>
              </a:rPr>
              <a:t>MPPC </a:t>
            </a:r>
            <a:r>
              <a:rPr lang="en-US" sz="4000" b="1" dirty="0" smtClean="0">
                <a:solidFill>
                  <a:schemeClr val="tx2"/>
                </a:solidFill>
                <a:latin typeface="Bell MT" pitchFamily="18" charset="0"/>
              </a:rPr>
              <a:t>to MPAA</a:t>
            </a:r>
            <a:endParaRPr lang="en-US" sz="4000" b="1" dirty="0">
              <a:solidFill>
                <a:schemeClr val="tx2"/>
              </a:solidFill>
              <a:latin typeface="Bell MT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14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614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614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614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614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614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614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614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614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614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5" dur="80"/>
                                        <p:tgtEl>
                                          <p:spTgt spid="614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6" dur="80"/>
                                        <p:tgtEl>
                                          <p:spTgt spid="614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80"/>
                                        <p:tgtEl>
                                          <p:spTgt spid="614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2" dur="80"/>
                                        <p:tgtEl>
                                          <p:spTgt spid="614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3" dur="80"/>
                                        <p:tgtEl>
                                          <p:spTgt spid="614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80"/>
                                        <p:tgtEl>
                                          <p:spTgt spid="614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9" dur="80"/>
                                        <p:tgtEl>
                                          <p:spTgt spid="614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0" dur="80"/>
                                        <p:tgtEl>
                                          <p:spTgt spid="614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80"/>
                                        <p:tgtEl>
                                          <p:spTgt spid="614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6" dur="80"/>
                                        <p:tgtEl>
                                          <p:spTgt spid="614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7" dur="80"/>
                                        <p:tgtEl>
                                          <p:spTgt spid="614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8" dur="80"/>
                                        <p:tgtEl>
                                          <p:spTgt spid="614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bg1"/>
          </a:solidFill>
          <a:ln>
            <a:solidFill>
              <a:schemeClr val="tx1"/>
            </a:solidFill>
          </a:ln>
        </p:spPr>
        <p:txBody>
          <a:bodyPr/>
          <a:lstStyle/>
          <a:p>
            <a:pPr eaLnBrk="1" hangingPunct="1"/>
            <a:r>
              <a:rPr lang="en-US" smtClean="0"/>
              <a:t>Basic Vocab:</a:t>
            </a:r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chemeClr val="bg1"/>
          </a:solidFill>
          <a:ln>
            <a:solidFill>
              <a:schemeClr val="tx1"/>
            </a:solidFill>
          </a:ln>
        </p:spPr>
        <p:txBody>
          <a:bodyPr/>
          <a:lstStyle/>
          <a:p>
            <a:pPr eaLnBrk="1" hangingPunct="1">
              <a:buFontTx/>
              <a:buNone/>
            </a:pPr>
            <a:r>
              <a:rPr lang="en-US" sz="2800" u="sng" smtClean="0"/>
              <a:t>Morals?</a:t>
            </a:r>
          </a:p>
          <a:p>
            <a:pPr eaLnBrk="1" hangingPunct="1">
              <a:buFontTx/>
              <a:buNone/>
            </a:pPr>
            <a:endParaRPr lang="en-US" sz="2800" smtClean="0"/>
          </a:p>
          <a:p>
            <a:pPr eaLnBrk="1" hangingPunct="1"/>
            <a:r>
              <a:rPr lang="en-US" sz="2800" smtClean="0"/>
              <a:t>Morals are our beliefs about what is wrong and what is right.</a:t>
            </a:r>
          </a:p>
          <a:p>
            <a:pPr eaLnBrk="1" hangingPunct="1"/>
            <a:endParaRPr lang="en-US" sz="2800" smtClean="0"/>
          </a:p>
          <a:p>
            <a:pPr eaLnBrk="1" hangingPunct="1">
              <a:buFontTx/>
              <a:buNone/>
            </a:pPr>
            <a:r>
              <a:rPr lang="en-US" sz="2800" u="sng" smtClean="0"/>
              <a:t>Censorship?</a:t>
            </a:r>
          </a:p>
          <a:p>
            <a:pPr eaLnBrk="1" hangingPunct="1">
              <a:buFontTx/>
              <a:buNone/>
            </a:pPr>
            <a:endParaRPr lang="en-US" sz="2800" smtClean="0"/>
          </a:p>
          <a:p>
            <a:pPr eaLnBrk="1" hangingPunct="1">
              <a:buFontTx/>
              <a:buNone/>
            </a:pPr>
            <a:r>
              <a:rPr lang="en-US" sz="2800" smtClean="0"/>
              <a:t> *  the act of stopping transmission or publication of material deemed objectionable.</a:t>
            </a:r>
          </a:p>
        </p:txBody>
      </p:sp>
      <p:sp>
        <p:nvSpPr>
          <p:cNvPr id="51204" name="Oval 4"/>
          <p:cNvSpPr>
            <a:spLocks noChangeArrowheads="1"/>
          </p:cNvSpPr>
          <p:nvPr/>
        </p:nvSpPr>
        <p:spPr bwMode="auto">
          <a:xfrm>
            <a:off x="1295400" y="4648200"/>
            <a:ext cx="6629400" cy="1600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3600">
                <a:latin typeface="Arial" charset="0"/>
                <a:cs typeface="Arial" charset="0"/>
              </a:rPr>
              <a:t>In other words:</a:t>
            </a:r>
          </a:p>
          <a:p>
            <a:pPr algn="ctr"/>
            <a:r>
              <a:rPr lang="en-US" sz="3600">
                <a:latin typeface="Arial" charset="0"/>
                <a:cs typeface="Arial" charset="0"/>
              </a:rPr>
              <a:t>Cutting out the bad stuff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2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12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12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12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12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12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1" dur="500"/>
                                        <p:tgtEl>
                                          <p:spTgt spid="51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0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ChangeArrowheads="1"/>
          </p:cNvSpPr>
          <p:nvPr/>
        </p:nvSpPr>
        <p:spPr bwMode="auto">
          <a:xfrm>
            <a:off x="228600" y="1447800"/>
            <a:ext cx="8686800" cy="5105400"/>
          </a:xfrm>
          <a:prstGeom prst="rect">
            <a:avLst/>
          </a:prstGeom>
          <a:solidFill>
            <a:schemeClr val="bg1">
              <a:alpha val="81175"/>
            </a:schemeClr>
          </a:solidFill>
          <a:ln w="57150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2800" b="1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-US" sz="3200" b="1">
                <a:latin typeface="Times New Roman" pitchFamily="18" charset="0"/>
              </a:rPr>
              <a:t>       </a:t>
            </a:r>
            <a:r>
              <a:rPr lang="en-US" sz="3200" b="1" u="sng">
                <a:latin typeface="Times New Roman" pitchFamily="18" charset="0"/>
              </a:rPr>
              <a:t>Prohibition Jan. 1920 = 18th Amendment</a:t>
            </a:r>
          </a:p>
          <a:p>
            <a:pPr marL="342900" indent="-342900">
              <a:spcBef>
                <a:spcPct val="20000"/>
              </a:spcBef>
            </a:pPr>
            <a:endParaRPr lang="en-US" sz="3200" b="1" u="sng">
              <a:latin typeface="Times New Roman" pitchFamily="18" charset="0"/>
            </a:endParaRPr>
          </a:p>
          <a:p>
            <a:pPr marL="342900" indent="-342900" algn="ctr">
              <a:spcBef>
                <a:spcPct val="20000"/>
              </a:spcBef>
            </a:pPr>
            <a:r>
              <a:rPr lang="en-US" sz="3200" b="1">
                <a:latin typeface="Times New Roman" pitchFamily="18" charset="0"/>
              </a:rPr>
              <a:t>People Fear = life is changing, becoming corrupt…all b/c of alcohol!</a:t>
            </a:r>
            <a:endParaRPr lang="en-US" sz="3200">
              <a:latin typeface="Times New Roman" pitchFamily="18" charset="0"/>
            </a:endParaRPr>
          </a:p>
        </p:txBody>
      </p:sp>
      <p:sp>
        <p:nvSpPr>
          <p:cNvPr id="57347" name="Rectangle 3"/>
          <p:cNvSpPr>
            <a:spLocks noChangeArrowheads="1"/>
          </p:cNvSpPr>
          <p:nvPr/>
        </p:nvSpPr>
        <p:spPr bwMode="auto">
          <a:xfrm>
            <a:off x="228600" y="304800"/>
            <a:ext cx="8686800" cy="914400"/>
          </a:xfrm>
          <a:prstGeom prst="rect">
            <a:avLst/>
          </a:prstGeom>
          <a:solidFill>
            <a:schemeClr val="bg1"/>
          </a:solidFill>
          <a:ln w="57150" cmpd="thinThick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4000" b="1">
                <a:solidFill>
                  <a:schemeClr val="tx2"/>
                </a:solidFill>
                <a:latin typeface="Bell MT" pitchFamily="18" charset="0"/>
              </a:rPr>
              <a:t>Example: 1920s Censorship:</a:t>
            </a:r>
          </a:p>
        </p:txBody>
      </p:sp>
      <p:pic>
        <p:nvPicPr>
          <p:cNvPr id="22532" name="Picture 4" descr="MCj02376750000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0" y="4343400"/>
            <a:ext cx="208915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3" name="Oval 5"/>
          <p:cNvSpPr>
            <a:spLocks noChangeArrowheads="1"/>
          </p:cNvSpPr>
          <p:nvPr/>
        </p:nvSpPr>
        <p:spPr bwMode="auto">
          <a:xfrm>
            <a:off x="6629400" y="4648200"/>
            <a:ext cx="2286000" cy="1752600"/>
          </a:xfrm>
          <a:prstGeom prst="ellipse">
            <a:avLst/>
          </a:prstGeom>
          <a:solidFill>
            <a:schemeClr val="bg1">
              <a:alpha val="0"/>
            </a:schemeClr>
          </a:solidFill>
          <a:ln w="1270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34" name="Line 6"/>
          <p:cNvSpPr>
            <a:spLocks noChangeShapeType="1"/>
          </p:cNvSpPr>
          <p:nvPr/>
        </p:nvSpPr>
        <p:spPr bwMode="auto">
          <a:xfrm flipV="1">
            <a:off x="6858000" y="4953000"/>
            <a:ext cx="1752600" cy="990600"/>
          </a:xfrm>
          <a:prstGeom prst="line">
            <a:avLst/>
          </a:prstGeom>
          <a:noFill/>
          <a:ln w="1270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7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573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573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573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573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573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573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ChangeArrowheads="1"/>
          </p:cNvSpPr>
          <p:nvPr/>
        </p:nvSpPr>
        <p:spPr bwMode="auto">
          <a:xfrm>
            <a:off x="228600" y="1447800"/>
            <a:ext cx="8686800" cy="5105400"/>
          </a:xfrm>
          <a:prstGeom prst="rect">
            <a:avLst/>
          </a:prstGeom>
          <a:solidFill>
            <a:schemeClr val="bg1">
              <a:alpha val="81175"/>
            </a:schemeClr>
          </a:solidFill>
          <a:ln w="57150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2800" b="1" u="sng" dirty="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-US" sz="3200" b="1" u="sng" dirty="0">
                <a:latin typeface="Times New Roman" pitchFamily="18" charset="0"/>
              </a:rPr>
              <a:t>Target = Loose behavior in Film</a:t>
            </a:r>
          </a:p>
          <a:p>
            <a:pPr marL="342900" indent="-342900">
              <a:spcBef>
                <a:spcPct val="20000"/>
              </a:spcBef>
            </a:pPr>
            <a:endParaRPr lang="en-US" sz="3200" b="1" u="sng" dirty="0">
              <a:latin typeface="Times New Roman" pitchFamily="18" charset="0"/>
            </a:endParaRPr>
          </a:p>
          <a:p>
            <a:pPr marL="342900" indent="-342900" algn="ctr">
              <a:spcBef>
                <a:spcPct val="20000"/>
              </a:spcBef>
            </a:pPr>
            <a:r>
              <a:rPr lang="en-US" sz="3200" b="1" dirty="0">
                <a:latin typeface="Times New Roman" pitchFamily="18" charset="0"/>
              </a:rPr>
              <a:t>People Fear = movies are sending a </a:t>
            </a:r>
            <a:r>
              <a:rPr lang="en-US" sz="3200" b="1" dirty="0" smtClean="0">
                <a:latin typeface="Times New Roman" pitchFamily="18" charset="0"/>
              </a:rPr>
              <a:t>bad message</a:t>
            </a:r>
            <a:endParaRPr lang="en-US" sz="3200" b="1" dirty="0">
              <a:latin typeface="Times New Roman" pitchFamily="18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en-US" sz="3200" b="1" dirty="0">
              <a:latin typeface="Times New Roman" pitchFamily="18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en-US" sz="1000" dirty="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Times New Roman" pitchFamily="18" charset="0"/>
              </a:rPr>
              <a:t>By 1930s = </a:t>
            </a:r>
          </a:p>
          <a:p>
            <a:pPr marL="342900" indent="-342900">
              <a:spcBef>
                <a:spcPct val="20000"/>
              </a:spcBef>
            </a:pPr>
            <a:r>
              <a:rPr lang="en-US" sz="3200" dirty="0">
                <a:latin typeface="Times New Roman" pitchFamily="18" charset="0"/>
              </a:rPr>
              <a:t>strict </a:t>
            </a:r>
            <a:r>
              <a:rPr lang="en-US" sz="3200" b="1" u="sng" dirty="0">
                <a:latin typeface="Times New Roman" pitchFamily="18" charset="0"/>
              </a:rPr>
              <a:t>Motion Picture</a:t>
            </a:r>
          </a:p>
          <a:p>
            <a:pPr marL="342900" indent="-342900">
              <a:spcBef>
                <a:spcPct val="20000"/>
              </a:spcBef>
            </a:pPr>
            <a:r>
              <a:rPr lang="en-US" sz="3200" b="1" u="sng" dirty="0">
                <a:latin typeface="Times New Roman" pitchFamily="18" charset="0"/>
              </a:rPr>
              <a:t>Production Code = Hays Code</a:t>
            </a:r>
          </a:p>
        </p:txBody>
      </p:sp>
      <p:sp>
        <p:nvSpPr>
          <p:cNvPr id="61443" name="Rectangle 3"/>
          <p:cNvSpPr>
            <a:spLocks noChangeArrowheads="1"/>
          </p:cNvSpPr>
          <p:nvPr/>
        </p:nvSpPr>
        <p:spPr bwMode="auto">
          <a:xfrm>
            <a:off x="228600" y="304800"/>
            <a:ext cx="8686800" cy="914400"/>
          </a:xfrm>
          <a:prstGeom prst="rect">
            <a:avLst/>
          </a:prstGeom>
          <a:solidFill>
            <a:schemeClr val="bg1"/>
          </a:solidFill>
          <a:ln w="57150" cmpd="thinThick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4000" b="1">
                <a:solidFill>
                  <a:schemeClr val="tx2"/>
                </a:solidFill>
                <a:latin typeface="Bell MT" pitchFamily="18" charset="0"/>
              </a:rPr>
              <a:t>Example: 1920s Censorship:</a:t>
            </a:r>
          </a:p>
        </p:txBody>
      </p:sp>
      <p:pic>
        <p:nvPicPr>
          <p:cNvPr id="6144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05600" y="4191000"/>
            <a:ext cx="1919288" cy="2457450"/>
          </a:xfrm>
          <a:prstGeom prst="rect">
            <a:avLst/>
          </a:prstGeom>
          <a:noFill/>
          <a:ln w="38100" cmpd="dbl">
            <a:solidFill>
              <a:srgbClr val="FF00FF"/>
            </a:solidFill>
            <a:miter lim="800000"/>
            <a:headEnd/>
            <a:tailEnd/>
          </a:ln>
        </p:spPr>
      </p:pic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6553200" y="4648200"/>
            <a:ext cx="2286000" cy="1752600"/>
            <a:chOff x="4176" y="2928"/>
            <a:chExt cx="1440" cy="1104"/>
          </a:xfrm>
        </p:grpSpPr>
        <p:sp>
          <p:nvSpPr>
            <p:cNvPr id="23558" name="Oval 6"/>
            <p:cNvSpPr>
              <a:spLocks noChangeArrowheads="1"/>
            </p:cNvSpPr>
            <p:nvPr/>
          </p:nvSpPr>
          <p:spPr bwMode="auto">
            <a:xfrm>
              <a:off x="4176" y="2928"/>
              <a:ext cx="1440" cy="1104"/>
            </a:xfrm>
            <a:prstGeom prst="ellipse">
              <a:avLst/>
            </a:prstGeom>
            <a:solidFill>
              <a:schemeClr val="bg1">
                <a:alpha val="0"/>
              </a:schemeClr>
            </a:solidFill>
            <a:ln w="12700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559" name="Line 7"/>
            <p:cNvSpPr>
              <a:spLocks noChangeShapeType="1"/>
            </p:cNvSpPr>
            <p:nvPr/>
          </p:nvSpPr>
          <p:spPr bwMode="auto">
            <a:xfrm flipV="1">
              <a:off x="4320" y="3120"/>
              <a:ext cx="1104" cy="624"/>
            </a:xfrm>
            <a:prstGeom prst="line">
              <a:avLst/>
            </a:prstGeom>
            <a:noFill/>
            <a:ln w="1270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14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614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614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614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614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614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614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614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614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614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5" dur="80"/>
                                        <p:tgtEl>
                                          <p:spTgt spid="614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6" dur="80"/>
                                        <p:tgtEl>
                                          <p:spTgt spid="614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80"/>
                                        <p:tgtEl>
                                          <p:spTgt spid="614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0" dur="80"/>
                                        <p:tgtEl>
                                          <p:spTgt spid="614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1" dur="80"/>
                                        <p:tgtEl>
                                          <p:spTgt spid="614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2" dur="80"/>
                                        <p:tgtEl>
                                          <p:spTgt spid="614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614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ChangeArrowheads="1"/>
          </p:cNvSpPr>
          <p:nvPr/>
        </p:nvSpPr>
        <p:spPr bwMode="auto">
          <a:xfrm>
            <a:off x="228600" y="1524000"/>
            <a:ext cx="8686800" cy="5105400"/>
          </a:xfrm>
          <a:prstGeom prst="rect">
            <a:avLst/>
          </a:prstGeom>
          <a:solidFill>
            <a:schemeClr val="bg1">
              <a:alpha val="81175"/>
            </a:schemeClr>
          </a:solidFill>
          <a:ln w="57150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2400" dirty="0" smtClean="0"/>
              <a:t>Spent her career pushing the boundaries of sexual and moral  behavior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2400" dirty="0" smtClean="0"/>
              <a:t>Outraged critics with two sensational Broadway productions in 1926 and 1927</a:t>
            </a:r>
          </a:p>
          <a:p>
            <a:pPr marL="800100" lvl="1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2400" i="1" dirty="0" smtClean="0"/>
              <a:t>Sex </a:t>
            </a:r>
            <a:r>
              <a:rPr lang="en-US" sz="2400" dirty="0" smtClean="0"/>
              <a:t>(a play she wrote about a Montreal prostitute)</a:t>
            </a:r>
          </a:p>
          <a:p>
            <a:pPr marL="800100" lvl="1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2400" i="1" dirty="0" smtClean="0"/>
              <a:t>The Drag </a:t>
            </a:r>
            <a:r>
              <a:rPr lang="en-US" sz="2400" dirty="0" smtClean="0"/>
              <a:t>(a “homosexual comedy-drama”) 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2400" dirty="0" smtClean="0"/>
              <a:t>Arrested in 1928 for her play about a troupe of female impersonators, </a:t>
            </a:r>
            <a:r>
              <a:rPr lang="en-US" sz="2400" i="1" dirty="0" smtClean="0"/>
              <a:t>Pleasure Man</a:t>
            </a:r>
            <a:endParaRPr lang="en-US" sz="2400" dirty="0" smtClean="0"/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2400" dirty="0" smtClean="0"/>
              <a:t>Moved from Broadway to Hollywood in 1932, surprising considering that the film industry followed the MPPC (tighter moral scrutiny)</a:t>
            </a:r>
          </a:p>
        </p:txBody>
      </p:sp>
      <p:sp>
        <p:nvSpPr>
          <p:cNvPr id="65539" name="Rectangle 3"/>
          <p:cNvSpPr>
            <a:spLocks noChangeArrowheads="1"/>
          </p:cNvSpPr>
          <p:nvPr/>
        </p:nvSpPr>
        <p:spPr bwMode="auto">
          <a:xfrm>
            <a:off x="228600" y="304800"/>
            <a:ext cx="8686800" cy="914400"/>
          </a:xfrm>
          <a:prstGeom prst="rect">
            <a:avLst/>
          </a:prstGeom>
          <a:solidFill>
            <a:schemeClr val="bg1"/>
          </a:solidFill>
          <a:ln w="57150" cmpd="thinThick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4000" b="1" dirty="0" smtClean="0">
                <a:solidFill>
                  <a:schemeClr val="tx2"/>
                </a:solidFill>
                <a:latin typeface="Bell MT" pitchFamily="18" charset="0"/>
              </a:rPr>
              <a:t>Mae West</a:t>
            </a:r>
            <a:endParaRPr lang="en-US" sz="4000" b="1" dirty="0">
              <a:solidFill>
                <a:schemeClr val="tx2"/>
              </a:solidFill>
              <a:latin typeface="Bell MT" pitchFamily="18" charset="0"/>
            </a:endParaRPr>
          </a:p>
        </p:txBody>
      </p:sp>
      <p:pic>
        <p:nvPicPr>
          <p:cNvPr id="27655" name="Picture 7" descr="MC900431621[1]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772400" y="381000"/>
            <a:ext cx="704850" cy="70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 descr="http://www.basedefotos.com/files/images/2011/10/fotos-de-mae-west-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124200" y="1219200"/>
            <a:ext cx="2695575" cy="53911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55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" dur="500"/>
                                        <p:tgtEl>
                                          <p:spTgt spid="655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655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655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655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655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6553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bg1"/>
          </a:solidFill>
          <a:ln>
            <a:solidFill>
              <a:schemeClr val="tx1"/>
            </a:solidFill>
          </a:ln>
        </p:spPr>
        <p:txBody>
          <a:bodyPr/>
          <a:lstStyle/>
          <a:p>
            <a:pPr eaLnBrk="1" hangingPunct="1"/>
            <a:r>
              <a:rPr lang="en-US" smtClean="0"/>
              <a:t>Scandalist film…</a:t>
            </a:r>
          </a:p>
        </p:txBody>
      </p:sp>
      <p:sp>
        <p:nvSpPr>
          <p:cNvPr id="24579" name="Film">
            <a:hlinkClick r:id="rId2"/>
          </p:cNvPr>
          <p:cNvSpPr>
            <a:spLocks noEditPoints="1" noChangeArrowheads="1"/>
          </p:cNvSpPr>
          <p:nvPr/>
        </p:nvSpPr>
        <p:spPr bwMode="auto">
          <a:xfrm>
            <a:off x="3667125" y="1981200"/>
            <a:ext cx="1809750" cy="2895600"/>
          </a:xfrm>
          <a:custGeom>
            <a:avLst/>
            <a:gdLst>
              <a:gd name="T0" fmla="*/ 0 w 21600"/>
              <a:gd name="T1" fmla="*/ 0 h 21600"/>
              <a:gd name="T2" fmla="*/ 904875 w 21600"/>
              <a:gd name="T3" fmla="*/ 0 h 21600"/>
              <a:gd name="T4" fmla="*/ 1809750 w 21600"/>
              <a:gd name="T5" fmla="*/ 0 h 21600"/>
              <a:gd name="T6" fmla="*/ 1809750 w 21600"/>
              <a:gd name="T7" fmla="*/ 1447800 h 21600"/>
              <a:gd name="T8" fmla="*/ 1809750 w 21600"/>
              <a:gd name="T9" fmla="*/ 2895600 h 21600"/>
              <a:gd name="T10" fmla="*/ 904875 w 21600"/>
              <a:gd name="T11" fmla="*/ 2895600 h 21600"/>
              <a:gd name="T12" fmla="*/ 0 w 21600"/>
              <a:gd name="T13" fmla="*/ 2895600 h 21600"/>
              <a:gd name="T14" fmla="*/ 0 w 21600"/>
              <a:gd name="T15" fmla="*/ 1447800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4960 w 21600"/>
              <a:gd name="T25" fmla="*/ 8129 h 21600"/>
              <a:gd name="T26" fmla="*/ 17079 w 21600"/>
              <a:gd name="T27" fmla="*/ 13427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 extrusionOk="0">
                <a:moveTo>
                  <a:pt x="21600" y="0"/>
                </a:move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lnTo>
                  <a:pt x="21600" y="0"/>
                </a:lnTo>
                <a:close/>
              </a:path>
              <a:path w="21600" h="21600" extrusionOk="0">
                <a:moveTo>
                  <a:pt x="3014" y="21600"/>
                </a:moveTo>
                <a:lnTo>
                  <a:pt x="3014" y="0"/>
                </a:lnTo>
                <a:lnTo>
                  <a:pt x="0" y="0"/>
                </a:lnTo>
                <a:lnTo>
                  <a:pt x="0" y="21600"/>
                </a:lnTo>
                <a:lnTo>
                  <a:pt x="3014" y="21600"/>
                </a:lnTo>
                <a:close/>
              </a:path>
              <a:path w="21600" h="21600" extrusionOk="0">
                <a:moveTo>
                  <a:pt x="21600" y="21600"/>
                </a:moveTo>
                <a:lnTo>
                  <a:pt x="21600" y="0"/>
                </a:lnTo>
                <a:lnTo>
                  <a:pt x="18586" y="0"/>
                </a:lnTo>
                <a:lnTo>
                  <a:pt x="18586" y="21600"/>
                </a:lnTo>
                <a:lnTo>
                  <a:pt x="21600" y="21600"/>
                </a:lnTo>
                <a:close/>
              </a:path>
              <a:path w="21600" h="21600" extrusionOk="0">
                <a:moveTo>
                  <a:pt x="6028" y="6574"/>
                </a:moveTo>
                <a:lnTo>
                  <a:pt x="15572" y="6574"/>
                </a:lnTo>
                <a:lnTo>
                  <a:pt x="16074" y="6574"/>
                </a:lnTo>
                <a:lnTo>
                  <a:pt x="16326" y="6457"/>
                </a:lnTo>
                <a:lnTo>
                  <a:pt x="16577" y="6339"/>
                </a:lnTo>
                <a:lnTo>
                  <a:pt x="16828" y="6222"/>
                </a:lnTo>
                <a:lnTo>
                  <a:pt x="17079" y="6222"/>
                </a:lnTo>
                <a:lnTo>
                  <a:pt x="17330" y="5987"/>
                </a:lnTo>
                <a:lnTo>
                  <a:pt x="17330" y="5870"/>
                </a:lnTo>
                <a:lnTo>
                  <a:pt x="17581" y="5635"/>
                </a:lnTo>
                <a:lnTo>
                  <a:pt x="17581" y="1526"/>
                </a:lnTo>
                <a:lnTo>
                  <a:pt x="17330" y="1291"/>
                </a:lnTo>
                <a:lnTo>
                  <a:pt x="17330" y="1174"/>
                </a:lnTo>
                <a:lnTo>
                  <a:pt x="17079" y="1057"/>
                </a:lnTo>
                <a:lnTo>
                  <a:pt x="16828" y="939"/>
                </a:lnTo>
                <a:lnTo>
                  <a:pt x="16577" y="822"/>
                </a:lnTo>
                <a:lnTo>
                  <a:pt x="16326" y="704"/>
                </a:lnTo>
                <a:lnTo>
                  <a:pt x="16074" y="704"/>
                </a:lnTo>
                <a:lnTo>
                  <a:pt x="15572" y="587"/>
                </a:lnTo>
                <a:lnTo>
                  <a:pt x="6028" y="587"/>
                </a:lnTo>
                <a:lnTo>
                  <a:pt x="5526" y="704"/>
                </a:lnTo>
                <a:lnTo>
                  <a:pt x="5274" y="704"/>
                </a:lnTo>
                <a:lnTo>
                  <a:pt x="5023" y="822"/>
                </a:lnTo>
                <a:lnTo>
                  <a:pt x="4772" y="939"/>
                </a:lnTo>
                <a:lnTo>
                  <a:pt x="4521" y="1057"/>
                </a:lnTo>
                <a:lnTo>
                  <a:pt x="4270" y="1174"/>
                </a:lnTo>
                <a:lnTo>
                  <a:pt x="4270" y="1291"/>
                </a:lnTo>
                <a:lnTo>
                  <a:pt x="4019" y="1526"/>
                </a:lnTo>
                <a:lnTo>
                  <a:pt x="4019" y="5635"/>
                </a:lnTo>
                <a:lnTo>
                  <a:pt x="4270" y="5870"/>
                </a:lnTo>
                <a:lnTo>
                  <a:pt x="4270" y="5987"/>
                </a:lnTo>
                <a:lnTo>
                  <a:pt x="4521" y="6222"/>
                </a:lnTo>
                <a:lnTo>
                  <a:pt x="4772" y="6222"/>
                </a:lnTo>
                <a:lnTo>
                  <a:pt x="5023" y="6339"/>
                </a:lnTo>
                <a:lnTo>
                  <a:pt x="5274" y="6457"/>
                </a:lnTo>
                <a:lnTo>
                  <a:pt x="5526" y="6574"/>
                </a:lnTo>
                <a:lnTo>
                  <a:pt x="6028" y="6574"/>
                </a:lnTo>
                <a:close/>
              </a:path>
              <a:path w="21600" h="21600" extrusionOk="0">
                <a:moveTo>
                  <a:pt x="6028" y="13617"/>
                </a:moveTo>
                <a:lnTo>
                  <a:pt x="15572" y="13617"/>
                </a:lnTo>
                <a:lnTo>
                  <a:pt x="16074" y="13617"/>
                </a:lnTo>
                <a:lnTo>
                  <a:pt x="16326" y="13617"/>
                </a:lnTo>
                <a:lnTo>
                  <a:pt x="16577" y="13500"/>
                </a:lnTo>
                <a:lnTo>
                  <a:pt x="16828" y="13383"/>
                </a:lnTo>
                <a:lnTo>
                  <a:pt x="17079" y="13265"/>
                </a:lnTo>
                <a:lnTo>
                  <a:pt x="17330" y="13148"/>
                </a:lnTo>
                <a:lnTo>
                  <a:pt x="17330" y="12913"/>
                </a:lnTo>
                <a:lnTo>
                  <a:pt x="17581" y="12796"/>
                </a:lnTo>
                <a:lnTo>
                  <a:pt x="17581" y="8687"/>
                </a:lnTo>
                <a:lnTo>
                  <a:pt x="17330" y="8452"/>
                </a:lnTo>
                <a:lnTo>
                  <a:pt x="17330" y="8335"/>
                </a:lnTo>
                <a:lnTo>
                  <a:pt x="17079" y="8217"/>
                </a:lnTo>
                <a:lnTo>
                  <a:pt x="16828" y="7983"/>
                </a:lnTo>
                <a:lnTo>
                  <a:pt x="16577" y="7983"/>
                </a:lnTo>
                <a:lnTo>
                  <a:pt x="16326" y="7865"/>
                </a:lnTo>
                <a:lnTo>
                  <a:pt x="16074" y="7865"/>
                </a:lnTo>
                <a:lnTo>
                  <a:pt x="15572" y="7748"/>
                </a:lnTo>
                <a:lnTo>
                  <a:pt x="6028" y="7748"/>
                </a:lnTo>
                <a:lnTo>
                  <a:pt x="5526" y="7865"/>
                </a:lnTo>
                <a:lnTo>
                  <a:pt x="5274" y="7865"/>
                </a:lnTo>
                <a:lnTo>
                  <a:pt x="5023" y="7983"/>
                </a:lnTo>
                <a:lnTo>
                  <a:pt x="4772" y="7983"/>
                </a:lnTo>
                <a:lnTo>
                  <a:pt x="4521" y="8217"/>
                </a:lnTo>
                <a:lnTo>
                  <a:pt x="4270" y="8335"/>
                </a:lnTo>
                <a:lnTo>
                  <a:pt x="4270" y="8452"/>
                </a:lnTo>
                <a:lnTo>
                  <a:pt x="4019" y="8687"/>
                </a:lnTo>
                <a:lnTo>
                  <a:pt x="4019" y="12796"/>
                </a:lnTo>
                <a:lnTo>
                  <a:pt x="4270" y="12913"/>
                </a:lnTo>
                <a:lnTo>
                  <a:pt x="4270" y="13148"/>
                </a:lnTo>
                <a:lnTo>
                  <a:pt x="4521" y="13265"/>
                </a:lnTo>
                <a:lnTo>
                  <a:pt x="4772" y="13383"/>
                </a:lnTo>
                <a:lnTo>
                  <a:pt x="5023" y="13500"/>
                </a:lnTo>
                <a:lnTo>
                  <a:pt x="5274" y="13617"/>
                </a:lnTo>
                <a:lnTo>
                  <a:pt x="5526" y="13617"/>
                </a:lnTo>
                <a:lnTo>
                  <a:pt x="6028" y="13617"/>
                </a:lnTo>
                <a:close/>
              </a:path>
              <a:path w="21600" h="21600" extrusionOk="0">
                <a:moveTo>
                  <a:pt x="6028" y="20778"/>
                </a:moveTo>
                <a:lnTo>
                  <a:pt x="15572" y="20778"/>
                </a:lnTo>
                <a:lnTo>
                  <a:pt x="16074" y="20778"/>
                </a:lnTo>
                <a:lnTo>
                  <a:pt x="16326" y="20661"/>
                </a:lnTo>
                <a:lnTo>
                  <a:pt x="16577" y="20661"/>
                </a:lnTo>
                <a:lnTo>
                  <a:pt x="16828" y="20543"/>
                </a:lnTo>
                <a:lnTo>
                  <a:pt x="17079" y="20426"/>
                </a:lnTo>
                <a:lnTo>
                  <a:pt x="17330" y="20309"/>
                </a:lnTo>
                <a:lnTo>
                  <a:pt x="17330" y="20074"/>
                </a:lnTo>
                <a:lnTo>
                  <a:pt x="17581" y="19957"/>
                </a:lnTo>
                <a:lnTo>
                  <a:pt x="17581" y="15730"/>
                </a:lnTo>
                <a:lnTo>
                  <a:pt x="17330" y="15613"/>
                </a:lnTo>
                <a:lnTo>
                  <a:pt x="17330" y="15378"/>
                </a:lnTo>
                <a:lnTo>
                  <a:pt x="17079" y="15378"/>
                </a:lnTo>
                <a:lnTo>
                  <a:pt x="16828" y="15143"/>
                </a:lnTo>
                <a:lnTo>
                  <a:pt x="16577" y="15026"/>
                </a:lnTo>
                <a:lnTo>
                  <a:pt x="16326" y="15026"/>
                </a:lnTo>
                <a:lnTo>
                  <a:pt x="16074" y="15026"/>
                </a:lnTo>
                <a:lnTo>
                  <a:pt x="15572" y="14909"/>
                </a:lnTo>
                <a:lnTo>
                  <a:pt x="6028" y="14909"/>
                </a:lnTo>
                <a:lnTo>
                  <a:pt x="5526" y="15026"/>
                </a:lnTo>
                <a:lnTo>
                  <a:pt x="5274" y="15026"/>
                </a:lnTo>
                <a:lnTo>
                  <a:pt x="5023" y="15026"/>
                </a:lnTo>
                <a:lnTo>
                  <a:pt x="4772" y="15143"/>
                </a:lnTo>
                <a:lnTo>
                  <a:pt x="4521" y="15378"/>
                </a:lnTo>
                <a:lnTo>
                  <a:pt x="4270" y="15378"/>
                </a:lnTo>
                <a:lnTo>
                  <a:pt x="4270" y="15613"/>
                </a:lnTo>
                <a:lnTo>
                  <a:pt x="4019" y="15730"/>
                </a:lnTo>
                <a:lnTo>
                  <a:pt x="4019" y="19957"/>
                </a:lnTo>
                <a:lnTo>
                  <a:pt x="4270" y="20074"/>
                </a:lnTo>
                <a:lnTo>
                  <a:pt x="4270" y="20309"/>
                </a:lnTo>
                <a:lnTo>
                  <a:pt x="4521" y="20426"/>
                </a:lnTo>
                <a:lnTo>
                  <a:pt x="4772" y="20543"/>
                </a:lnTo>
                <a:lnTo>
                  <a:pt x="5023" y="20661"/>
                </a:lnTo>
                <a:lnTo>
                  <a:pt x="5274" y="20661"/>
                </a:lnTo>
                <a:lnTo>
                  <a:pt x="5526" y="20778"/>
                </a:lnTo>
                <a:lnTo>
                  <a:pt x="6028" y="20778"/>
                </a:lnTo>
                <a:close/>
              </a:path>
              <a:path w="21600" h="21600" extrusionOk="0">
                <a:moveTo>
                  <a:pt x="753" y="1291"/>
                </a:moveTo>
                <a:lnTo>
                  <a:pt x="2260" y="1291"/>
                </a:lnTo>
                <a:lnTo>
                  <a:pt x="2260" y="235"/>
                </a:lnTo>
                <a:lnTo>
                  <a:pt x="753" y="235"/>
                </a:lnTo>
                <a:lnTo>
                  <a:pt x="753" y="1291"/>
                </a:lnTo>
                <a:close/>
              </a:path>
              <a:path w="21600" h="21600" extrusionOk="0">
                <a:moveTo>
                  <a:pt x="753" y="2700"/>
                </a:moveTo>
                <a:lnTo>
                  <a:pt x="2260" y="2700"/>
                </a:lnTo>
                <a:lnTo>
                  <a:pt x="2260" y="1643"/>
                </a:lnTo>
                <a:lnTo>
                  <a:pt x="753" y="1643"/>
                </a:lnTo>
                <a:lnTo>
                  <a:pt x="753" y="2700"/>
                </a:lnTo>
                <a:close/>
              </a:path>
              <a:path w="21600" h="21600" extrusionOk="0">
                <a:moveTo>
                  <a:pt x="753" y="4109"/>
                </a:moveTo>
                <a:lnTo>
                  <a:pt x="2260" y="4109"/>
                </a:lnTo>
                <a:lnTo>
                  <a:pt x="2260" y="3052"/>
                </a:lnTo>
                <a:lnTo>
                  <a:pt x="753" y="3052"/>
                </a:lnTo>
                <a:lnTo>
                  <a:pt x="753" y="4109"/>
                </a:lnTo>
                <a:close/>
              </a:path>
              <a:path w="21600" h="21600" extrusionOk="0">
                <a:moveTo>
                  <a:pt x="753" y="5517"/>
                </a:moveTo>
                <a:lnTo>
                  <a:pt x="2260" y="5517"/>
                </a:lnTo>
                <a:lnTo>
                  <a:pt x="2260" y="4461"/>
                </a:lnTo>
                <a:lnTo>
                  <a:pt x="753" y="4461"/>
                </a:lnTo>
                <a:lnTo>
                  <a:pt x="753" y="5517"/>
                </a:lnTo>
                <a:close/>
              </a:path>
              <a:path w="21600" h="21600" extrusionOk="0">
                <a:moveTo>
                  <a:pt x="753" y="6926"/>
                </a:moveTo>
                <a:lnTo>
                  <a:pt x="2260" y="6926"/>
                </a:lnTo>
                <a:lnTo>
                  <a:pt x="2260" y="5870"/>
                </a:lnTo>
                <a:lnTo>
                  <a:pt x="753" y="5870"/>
                </a:lnTo>
                <a:lnTo>
                  <a:pt x="753" y="6926"/>
                </a:lnTo>
                <a:close/>
              </a:path>
              <a:path w="21600" h="21600" extrusionOk="0">
                <a:moveTo>
                  <a:pt x="753" y="8335"/>
                </a:moveTo>
                <a:lnTo>
                  <a:pt x="2260" y="8335"/>
                </a:lnTo>
                <a:lnTo>
                  <a:pt x="2260" y="7278"/>
                </a:lnTo>
                <a:lnTo>
                  <a:pt x="753" y="7278"/>
                </a:lnTo>
                <a:lnTo>
                  <a:pt x="753" y="8335"/>
                </a:lnTo>
                <a:close/>
              </a:path>
              <a:path w="21600" h="21600" extrusionOk="0">
                <a:moveTo>
                  <a:pt x="753" y="9743"/>
                </a:moveTo>
                <a:lnTo>
                  <a:pt x="2260" y="9743"/>
                </a:lnTo>
                <a:lnTo>
                  <a:pt x="2260" y="8687"/>
                </a:lnTo>
                <a:lnTo>
                  <a:pt x="753" y="8687"/>
                </a:lnTo>
                <a:lnTo>
                  <a:pt x="753" y="9743"/>
                </a:lnTo>
                <a:close/>
              </a:path>
              <a:path w="21600" h="21600" extrusionOk="0">
                <a:moveTo>
                  <a:pt x="753" y="11152"/>
                </a:moveTo>
                <a:lnTo>
                  <a:pt x="2260" y="11152"/>
                </a:lnTo>
                <a:lnTo>
                  <a:pt x="2260" y="10096"/>
                </a:lnTo>
                <a:lnTo>
                  <a:pt x="753" y="10096"/>
                </a:lnTo>
                <a:lnTo>
                  <a:pt x="753" y="11152"/>
                </a:lnTo>
                <a:close/>
              </a:path>
              <a:path w="21600" h="21600" extrusionOk="0">
                <a:moveTo>
                  <a:pt x="753" y="12561"/>
                </a:moveTo>
                <a:lnTo>
                  <a:pt x="2260" y="12561"/>
                </a:lnTo>
                <a:lnTo>
                  <a:pt x="2260" y="11504"/>
                </a:lnTo>
                <a:lnTo>
                  <a:pt x="753" y="11504"/>
                </a:lnTo>
                <a:lnTo>
                  <a:pt x="753" y="12561"/>
                </a:lnTo>
                <a:close/>
              </a:path>
              <a:path w="21600" h="21600" extrusionOk="0">
                <a:moveTo>
                  <a:pt x="753" y="13970"/>
                </a:moveTo>
                <a:lnTo>
                  <a:pt x="2260" y="13970"/>
                </a:lnTo>
                <a:lnTo>
                  <a:pt x="2260" y="12913"/>
                </a:lnTo>
                <a:lnTo>
                  <a:pt x="753" y="12913"/>
                </a:lnTo>
                <a:lnTo>
                  <a:pt x="753" y="13970"/>
                </a:lnTo>
                <a:close/>
              </a:path>
              <a:path w="21600" h="21600" extrusionOk="0">
                <a:moveTo>
                  <a:pt x="753" y="15378"/>
                </a:moveTo>
                <a:lnTo>
                  <a:pt x="2260" y="15378"/>
                </a:lnTo>
                <a:lnTo>
                  <a:pt x="2260" y="14322"/>
                </a:lnTo>
                <a:lnTo>
                  <a:pt x="753" y="14322"/>
                </a:lnTo>
                <a:lnTo>
                  <a:pt x="753" y="15378"/>
                </a:lnTo>
                <a:close/>
              </a:path>
              <a:path w="21600" h="21600" extrusionOk="0">
                <a:moveTo>
                  <a:pt x="753" y="16787"/>
                </a:moveTo>
                <a:lnTo>
                  <a:pt x="2260" y="16787"/>
                </a:lnTo>
                <a:lnTo>
                  <a:pt x="2260" y="15730"/>
                </a:lnTo>
                <a:lnTo>
                  <a:pt x="753" y="15730"/>
                </a:lnTo>
                <a:lnTo>
                  <a:pt x="753" y="16787"/>
                </a:lnTo>
                <a:close/>
              </a:path>
              <a:path w="21600" h="21600" extrusionOk="0">
                <a:moveTo>
                  <a:pt x="753" y="18196"/>
                </a:moveTo>
                <a:lnTo>
                  <a:pt x="2260" y="18196"/>
                </a:lnTo>
                <a:lnTo>
                  <a:pt x="2260" y="17139"/>
                </a:lnTo>
                <a:lnTo>
                  <a:pt x="753" y="17139"/>
                </a:lnTo>
                <a:lnTo>
                  <a:pt x="753" y="18196"/>
                </a:lnTo>
                <a:close/>
              </a:path>
              <a:path w="21600" h="21600" extrusionOk="0">
                <a:moveTo>
                  <a:pt x="753" y="19604"/>
                </a:moveTo>
                <a:lnTo>
                  <a:pt x="2260" y="19604"/>
                </a:lnTo>
                <a:lnTo>
                  <a:pt x="2260" y="18548"/>
                </a:lnTo>
                <a:lnTo>
                  <a:pt x="753" y="18548"/>
                </a:lnTo>
                <a:lnTo>
                  <a:pt x="753" y="19604"/>
                </a:lnTo>
                <a:close/>
              </a:path>
              <a:path w="21600" h="21600" extrusionOk="0">
                <a:moveTo>
                  <a:pt x="753" y="21013"/>
                </a:moveTo>
                <a:lnTo>
                  <a:pt x="2260" y="21013"/>
                </a:lnTo>
                <a:lnTo>
                  <a:pt x="2260" y="19957"/>
                </a:lnTo>
                <a:lnTo>
                  <a:pt x="753" y="19957"/>
                </a:lnTo>
                <a:lnTo>
                  <a:pt x="753" y="21013"/>
                </a:lnTo>
                <a:close/>
              </a:path>
              <a:path w="21600" h="21600" extrusionOk="0">
                <a:moveTo>
                  <a:pt x="19340" y="1409"/>
                </a:moveTo>
                <a:lnTo>
                  <a:pt x="20595" y="1409"/>
                </a:lnTo>
                <a:lnTo>
                  <a:pt x="20595" y="352"/>
                </a:lnTo>
                <a:lnTo>
                  <a:pt x="19340" y="352"/>
                </a:lnTo>
                <a:lnTo>
                  <a:pt x="19340" y="1409"/>
                </a:lnTo>
                <a:close/>
              </a:path>
              <a:path w="21600" h="21600" extrusionOk="0">
                <a:moveTo>
                  <a:pt x="19340" y="2700"/>
                </a:moveTo>
                <a:lnTo>
                  <a:pt x="20595" y="2700"/>
                </a:lnTo>
                <a:lnTo>
                  <a:pt x="20595" y="1643"/>
                </a:lnTo>
                <a:lnTo>
                  <a:pt x="19340" y="1643"/>
                </a:lnTo>
                <a:lnTo>
                  <a:pt x="19340" y="2700"/>
                </a:lnTo>
                <a:close/>
              </a:path>
              <a:path w="21600" h="21600" extrusionOk="0">
                <a:moveTo>
                  <a:pt x="19340" y="4109"/>
                </a:moveTo>
                <a:lnTo>
                  <a:pt x="20595" y="4109"/>
                </a:lnTo>
                <a:lnTo>
                  <a:pt x="20595" y="3052"/>
                </a:lnTo>
                <a:lnTo>
                  <a:pt x="19340" y="3052"/>
                </a:lnTo>
                <a:lnTo>
                  <a:pt x="19340" y="4109"/>
                </a:lnTo>
                <a:close/>
              </a:path>
              <a:path w="21600" h="21600" extrusionOk="0">
                <a:moveTo>
                  <a:pt x="19340" y="5517"/>
                </a:moveTo>
                <a:lnTo>
                  <a:pt x="20595" y="5517"/>
                </a:lnTo>
                <a:lnTo>
                  <a:pt x="20595" y="4461"/>
                </a:lnTo>
                <a:lnTo>
                  <a:pt x="19340" y="4461"/>
                </a:lnTo>
                <a:lnTo>
                  <a:pt x="19340" y="5517"/>
                </a:lnTo>
                <a:close/>
              </a:path>
              <a:path w="21600" h="21600" extrusionOk="0">
                <a:moveTo>
                  <a:pt x="19340" y="6926"/>
                </a:moveTo>
                <a:lnTo>
                  <a:pt x="20595" y="6926"/>
                </a:lnTo>
                <a:lnTo>
                  <a:pt x="20595" y="5870"/>
                </a:lnTo>
                <a:lnTo>
                  <a:pt x="19340" y="5870"/>
                </a:lnTo>
                <a:lnTo>
                  <a:pt x="19340" y="6926"/>
                </a:lnTo>
                <a:close/>
              </a:path>
              <a:path w="21600" h="21600" extrusionOk="0">
                <a:moveTo>
                  <a:pt x="19340" y="8335"/>
                </a:moveTo>
                <a:lnTo>
                  <a:pt x="20595" y="8335"/>
                </a:lnTo>
                <a:lnTo>
                  <a:pt x="20595" y="7278"/>
                </a:lnTo>
                <a:lnTo>
                  <a:pt x="19340" y="7278"/>
                </a:lnTo>
                <a:lnTo>
                  <a:pt x="19340" y="8335"/>
                </a:lnTo>
                <a:close/>
              </a:path>
              <a:path w="21600" h="21600" extrusionOk="0">
                <a:moveTo>
                  <a:pt x="19340" y="9743"/>
                </a:moveTo>
                <a:lnTo>
                  <a:pt x="20595" y="9743"/>
                </a:lnTo>
                <a:lnTo>
                  <a:pt x="20595" y="8687"/>
                </a:lnTo>
                <a:lnTo>
                  <a:pt x="19340" y="8687"/>
                </a:lnTo>
                <a:lnTo>
                  <a:pt x="19340" y="9743"/>
                </a:lnTo>
                <a:close/>
              </a:path>
              <a:path w="21600" h="21600" extrusionOk="0">
                <a:moveTo>
                  <a:pt x="19340" y="11152"/>
                </a:moveTo>
                <a:lnTo>
                  <a:pt x="20595" y="11152"/>
                </a:lnTo>
                <a:lnTo>
                  <a:pt x="20595" y="10096"/>
                </a:lnTo>
                <a:lnTo>
                  <a:pt x="19340" y="10096"/>
                </a:lnTo>
                <a:lnTo>
                  <a:pt x="19340" y="11152"/>
                </a:lnTo>
                <a:close/>
              </a:path>
              <a:path w="21600" h="21600" extrusionOk="0">
                <a:moveTo>
                  <a:pt x="19340" y="12561"/>
                </a:moveTo>
                <a:lnTo>
                  <a:pt x="20595" y="12561"/>
                </a:lnTo>
                <a:lnTo>
                  <a:pt x="20595" y="11504"/>
                </a:lnTo>
                <a:lnTo>
                  <a:pt x="19340" y="11504"/>
                </a:lnTo>
                <a:lnTo>
                  <a:pt x="19340" y="12561"/>
                </a:lnTo>
                <a:close/>
              </a:path>
              <a:path w="21600" h="21600" extrusionOk="0">
                <a:moveTo>
                  <a:pt x="19340" y="13970"/>
                </a:moveTo>
                <a:lnTo>
                  <a:pt x="20595" y="13970"/>
                </a:lnTo>
                <a:lnTo>
                  <a:pt x="20595" y="12913"/>
                </a:lnTo>
                <a:lnTo>
                  <a:pt x="19340" y="12913"/>
                </a:lnTo>
                <a:lnTo>
                  <a:pt x="19340" y="13970"/>
                </a:lnTo>
                <a:close/>
              </a:path>
              <a:path w="21600" h="21600" extrusionOk="0">
                <a:moveTo>
                  <a:pt x="19340" y="15378"/>
                </a:moveTo>
                <a:lnTo>
                  <a:pt x="20595" y="15378"/>
                </a:lnTo>
                <a:lnTo>
                  <a:pt x="20595" y="14322"/>
                </a:lnTo>
                <a:lnTo>
                  <a:pt x="19340" y="14322"/>
                </a:lnTo>
                <a:lnTo>
                  <a:pt x="19340" y="15378"/>
                </a:lnTo>
                <a:close/>
              </a:path>
              <a:path w="21600" h="21600" extrusionOk="0">
                <a:moveTo>
                  <a:pt x="19340" y="16787"/>
                </a:moveTo>
                <a:lnTo>
                  <a:pt x="20595" y="16787"/>
                </a:lnTo>
                <a:lnTo>
                  <a:pt x="20595" y="15730"/>
                </a:lnTo>
                <a:lnTo>
                  <a:pt x="19340" y="15730"/>
                </a:lnTo>
                <a:lnTo>
                  <a:pt x="19340" y="16787"/>
                </a:lnTo>
                <a:close/>
              </a:path>
              <a:path w="21600" h="21600" extrusionOk="0">
                <a:moveTo>
                  <a:pt x="19340" y="18196"/>
                </a:moveTo>
                <a:lnTo>
                  <a:pt x="20595" y="18196"/>
                </a:lnTo>
                <a:lnTo>
                  <a:pt x="20595" y="17139"/>
                </a:lnTo>
                <a:lnTo>
                  <a:pt x="19340" y="17139"/>
                </a:lnTo>
                <a:lnTo>
                  <a:pt x="19340" y="18196"/>
                </a:lnTo>
                <a:close/>
              </a:path>
              <a:path w="21600" h="21600" extrusionOk="0">
                <a:moveTo>
                  <a:pt x="19340" y="19604"/>
                </a:moveTo>
                <a:lnTo>
                  <a:pt x="20595" y="19604"/>
                </a:lnTo>
                <a:lnTo>
                  <a:pt x="20595" y="18548"/>
                </a:lnTo>
                <a:lnTo>
                  <a:pt x="19340" y="18548"/>
                </a:lnTo>
                <a:lnTo>
                  <a:pt x="19340" y="19604"/>
                </a:lnTo>
                <a:close/>
              </a:path>
              <a:path w="21600" h="21600" extrusionOk="0">
                <a:moveTo>
                  <a:pt x="19340" y="21013"/>
                </a:moveTo>
                <a:lnTo>
                  <a:pt x="20595" y="21013"/>
                </a:lnTo>
                <a:lnTo>
                  <a:pt x="20595" y="19957"/>
                </a:lnTo>
                <a:lnTo>
                  <a:pt x="19340" y="19957"/>
                </a:lnTo>
                <a:lnTo>
                  <a:pt x="19340" y="21013"/>
                </a:lnTo>
                <a:close/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219200"/>
            <a:ext cx="3692525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451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76800" y="1219200"/>
            <a:ext cx="3146425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4516" name="Rectangle 4"/>
          <p:cNvSpPr>
            <a:spLocks noChangeArrowheads="1"/>
          </p:cNvSpPr>
          <p:nvPr/>
        </p:nvSpPr>
        <p:spPr bwMode="auto">
          <a:xfrm>
            <a:off x="304800" y="5638800"/>
            <a:ext cx="3962400" cy="914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800" b="1" u="sng">
                <a:latin typeface="Arial" charset="0"/>
              </a:rPr>
              <a:t>Will Hays</a:t>
            </a:r>
            <a:endParaRPr lang="en-US" sz="2800">
              <a:latin typeface="Arial" charset="0"/>
            </a:endParaRPr>
          </a:p>
          <a:p>
            <a:pPr algn="ctr"/>
            <a:r>
              <a:rPr lang="en-US" sz="1800">
                <a:latin typeface="Arial" charset="0"/>
              </a:rPr>
              <a:t>Wrote the Code</a:t>
            </a:r>
          </a:p>
        </p:txBody>
      </p:sp>
      <p:sp>
        <p:nvSpPr>
          <p:cNvPr id="64517" name="Rectangle 5"/>
          <p:cNvSpPr>
            <a:spLocks noChangeArrowheads="1"/>
          </p:cNvSpPr>
          <p:nvPr/>
        </p:nvSpPr>
        <p:spPr bwMode="auto">
          <a:xfrm>
            <a:off x="4648200" y="5638800"/>
            <a:ext cx="3962400" cy="914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800" b="1" u="sng">
                <a:latin typeface="Arial" charset="0"/>
              </a:rPr>
              <a:t>Joe Breen</a:t>
            </a:r>
          </a:p>
          <a:p>
            <a:pPr algn="ctr"/>
            <a:r>
              <a:rPr lang="en-US" sz="1800">
                <a:latin typeface="Arial" charset="0"/>
              </a:rPr>
              <a:t>Enforced the Code</a:t>
            </a:r>
          </a:p>
        </p:txBody>
      </p:sp>
      <p:sp>
        <p:nvSpPr>
          <p:cNvPr id="64518" name="Rectangle 6"/>
          <p:cNvSpPr>
            <a:spLocks noChangeArrowheads="1"/>
          </p:cNvSpPr>
          <p:nvPr/>
        </p:nvSpPr>
        <p:spPr bwMode="auto">
          <a:xfrm>
            <a:off x="228600" y="304800"/>
            <a:ext cx="8686800" cy="685800"/>
          </a:xfrm>
          <a:prstGeom prst="rect">
            <a:avLst/>
          </a:prstGeom>
          <a:solidFill>
            <a:schemeClr val="bg1"/>
          </a:solidFill>
          <a:ln w="57150" cmpd="thinThick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4000" b="1">
                <a:solidFill>
                  <a:schemeClr val="tx2"/>
                </a:solidFill>
                <a:latin typeface="Bell MT" pitchFamily="18" charset="0"/>
              </a:rPr>
              <a:t>1920s Censorship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45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4" dur="2000"/>
                                        <p:tgtEl>
                                          <p:spTgt spid="645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7" dur="2000"/>
                                        <p:tgtEl>
                                          <p:spTgt spid="645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0" dur="2000"/>
                                        <p:tgtEl>
                                          <p:spTgt spid="645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3" dur="2000"/>
                                        <p:tgtEl>
                                          <p:spTgt spid="645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516" grpId="0" animBg="1"/>
      <p:bldP spid="6451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ChangeArrowheads="1"/>
          </p:cNvSpPr>
          <p:nvPr/>
        </p:nvSpPr>
        <p:spPr bwMode="auto">
          <a:xfrm>
            <a:off x="228600" y="1524000"/>
            <a:ext cx="8686800" cy="5105400"/>
          </a:xfrm>
          <a:prstGeom prst="rect">
            <a:avLst/>
          </a:prstGeom>
          <a:solidFill>
            <a:schemeClr val="bg1">
              <a:alpha val="81175"/>
            </a:schemeClr>
          </a:solidFill>
          <a:ln w="57150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sz="2800" b="1" u="sng">
                <a:latin typeface="Times New Roman" pitchFamily="18" charset="0"/>
              </a:rPr>
              <a:t>Why it was needed:</a:t>
            </a:r>
          </a:p>
          <a:p>
            <a:pPr marL="342900" indent="-342900">
              <a:spcBef>
                <a:spcPct val="20000"/>
              </a:spcBef>
            </a:pPr>
            <a:endParaRPr lang="en-US" sz="900" b="1" u="sng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-US" sz="2800" b="1" u="sng">
                <a:latin typeface="Times New Roman" pitchFamily="18" charset="0"/>
              </a:rPr>
              <a:t>The rules:</a:t>
            </a:r>
          </a:p>
          <a:p>
            <a:pPr marL="342900" indent="-342900" algn="ctr">
              <a:spcBef>
                <a:spcPct val="20000"/>
              </a:spcBef>
            </a:pPr>
            <a:r>
              <a:rPr lang="en-US" sz="2800" i="1">
                <a:latin typeface="Times New Roman" pitchFamily="18" charset="0"/>
              </a:rPr>
              <a:t>“No picture shall be produced that will lower the moral standards of those who see it”</a:t>
            </a:r>
          </a:p>
          <a:p>
            <a:pPr marL="342900" indent="-342900">
              <a:spcBef>
                <a:spcPct val="20000"/>
              </a:spcBef>
              <a:buFontTx/>
              <a:buChar char="-"/>
            </a:pPr>
            <a:r>
              <a:rPr lang="en-US" sz="2400">
                <a:latin typeface="Times New Roman" pitchFamily="18" charset="0"/>
              </a:rPr>
              <a:t>Only correct standards of life shall be presented</a:t>
            </a:r>
          </a:p>
          <a:p>
            <a:pPr marL="342900" indent="-342900">
              <a:spcBef>
                <a:spcPct val="20000"/>
              </a:spcBef>
              <a:buFontTx/>
              <a:buChar char="-"/>
            </a:pPr>
            <a:r>
              <a:rPr lang="en-US" sz="2400">
                <a:latin typeface="Times New Roman" pitchFamily="18" charset="0"/>
              </a:rPr>
              <a:t>No ridicule of the law or law enforcement agencies (criminals cannot be shown in a sympathetic light)</a:t>
            </a:r>
          </a:p>
          <a:p>
            <a:pPr marL="342900" indent="-342900">
              <a:spcBef>
                <a:spcPct val="20000"/>
              </a:spcBef>
            </a:pPr>
            <a:endParaRPr lang="en-US" sz="9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  <a:buFontTx/>
              <a:buChar char="-"/>
            </a:pPr>
            <a:r>
              <a:rPr lang="en-US" sz="2400">
                <a:latin typeface="Times New Roman" pitchFamily="18" charset="0"/>
              </a:rPr>
              <a:t>NO: nudity, “suggestive” dancing, ridicule of religion, no drug use, methods of crime, homosexuality, interracial marriage, STDs, or depiction of child birth, scenes of passion, excessive and lustful kissing, </a:t>
            </a:r>
            <a:r>
              <a:rPr lang="en-US" sz="2800">
                <a:latin typeface="Times New Roman" pitchFamily="18" charset="0"/>
              </a:rPr>
              <a:t>	</a:t>
            </a:r>
            <a:endParaRPr lang="en-US" sz="2800" b="1" u="sng">
              <a:latin typeface="Times New Roman" pitchFamily="18" charset="0"/>
            </a:endParaRPr>
          </a:p>
        </p:txBody>
      </p:sp>
      <p:sp>
        <p:nvSpPr>
          <p:cNvPr id="65539" name="Rectangle 3"/>
          <p:cNvSpPr>
            <a:spLocks noChangeArrowheads="1"/>
          </p:cNvSpPr>
          <p:nvPr/>
        </p:nvSpPr>
        <p:spPr bwMode="auto">
          <a:xfrm>
            <a:off x="228600" y="304800"/>
            <a:ext cx="8686800" cy="914400"/>
          </a:xfrm>
          <a:prstGeom prst="rect">
            <a:avLst/>
          </a:prstGeom>
          <a:solidFill>
            <a:schemeClr val="bg1"/>
          </a:solidFill>
          <a:ln w="57150" cmpd="thinThick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4000" b="1">
                <a:solidFill>
                  <a:schemeClr val="tx2"/>
                </a:solidFill>
                <a:latin typeface="Bell MT" pitchFamily="18" charset="0"/>
              </a:rPr>
              <a:t>The Hays Code</a:t>
            </a:r>
          </a:p>
        </p:txBody>
      </p:sp>
      <p:pic>
        <p:nvPicPr>
          <p:cNvPr id="27652" name="Picture 4" descr="MC900431621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0" y="1676400"/>
            <a:ext cx="704850" cy="70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3" name="Picture 5" descr="MC900431621[1]">
            <a:hlinkClick r:id="rId4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76800" y="1676400"/>
            <a:ext cx="704850" cy="70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4" name="Picture 6" descr="MC900431621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3600" y="1676400"/>
            <a:ext cx="704850" cy="70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5" name="Picture 7" descr="MC900431621[1]">
            <a:hlinkClick r:id="rId4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86600" y="1676400"/>
            <a:ext cx="704850" cy="70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5544" name="Rectangle 8"/>
          <p:cNvSpPr>
            <a:spLocks noChangeArrowheads="1"/>
          </p:cNvSpPr>
          <p:nvPr/>
        </p:nvSpPr>
        <p:spPr bwMode="auto">
          <a:xfrm>
            <a:off x="2209800" y="990600"/>
            <a:ext cx="4724400" cy="5257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800">
                <a:latin typeface="Arial" charset="0"/>
              </a:rPr>
              <a:t>Cannot say:</a:t>
            </a:r>
          </a:p>
          <a:p>
            <a:pPr algn="ctr"/>
            <a:endParaRPr lang="en-US" sz="2800">
              <a:latin typeface="Arial" charset="0"/>
            </a:endParaRPr>
          </a:p>
          <a:p>
            <a:pPr algn="ctr"/>
            <a:r>
              <a:rPr lang="en-US" sz="2800">
                <a:latin typeface="Arial" charset="0"/>
              </a:rPr>
              <a:t>*&amp;^$^@</a:t>
            </a:r>
          </a:p>
          <a:p>
            <a:pPr algn="ctr"/>
            <a:r>
              <a:rPr lang="en-US" sz="2800">
                <a:latin typeface="Arial" charset="0"/>
              </a:rPr>
              <a:t>Or</a:t>
            </a:r>
          </a:p>
          <a:p>
            <a:pPr algn="ctr"/>
            <a:r>
              <a:rPr lang="en-US" sz="2800">
                <a:latin typeface="Arial" charset="0"/>
              </a:rPr>
              <a:t>$%#@^*</a:t>
            </a:r>
          </a:p>
          <a:p>
            <a:pPr algn="ctr"/>
            <a:r>
              <a:rPr lang="en-US" sz="2800">
                <a:latin typeface="Arial" charset="0"/>
              </a:rPr>
              <a:t>Or</a:t>
            </a:r>
          </a:p>
          <a:p>
            <a:pPr algn="ctr"/>
            <a:r>
              <a:rPr lang="en-US" sz="2800">
                <a:latin typeface="Arial" charset="0"/>
              </a:rPr>
              <a:t>$#@*()&amp;^</a:t>
            </a:r>
          </a:p>
          <a:p>
            <a:pPr algn="ctr"/>
            <a:r>
              <a:rPr lang="en-US" sz="2800">
                <a:latin typeface="Arial" charset="0"/>
              </a:rPr>
              <a:t>Or</a:t>
            </a:r>
          </a:p>
          <a:p>
            <a:pPr algn="ctr"/>
            <a:r>
              <a:rPr lang="en-US" sz="2800">
                <a:latin typeface="Arial" charset="0"/>
              </a:rPr>
              <a:t>#%%#&amp;@@</a:t>
            </a:r>
          </a:p>
          <a:p>
            <a:pPr algn="ctr"/>
            <a:r>
              <a:rPr lang="en-US" sz="2800">
                <a:latin typeface="Arial" charset="0"/>
              </a:rPr>
              <a:t>OR</a:t>
            </a:r>
          </a:p>
          <a:p>
            <a:pPr algn="ctr"/>
            <a:r>
              <a:rPr lang="en-US" sz="2800">
                <a:latin typeface="Arial" charset="0"/>
              </a:rPr>
              <a:t>#@&amp;*^%#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55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4" dur="2000"/>
                                        <p:tgtEl>
                                          <p:spTgt spid="655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55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55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55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55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55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553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553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40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553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4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553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4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553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47" dur="2000"/>
                                        <p:tgtEl>
                                          <p:spTgt spid="655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54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Picture 2"/>
          <p:cNvPicPr>
            <a:picLocks noChangeAspect="1" noChangeArrowheads="1"/>
          </p:cNvPicPr>
          <p:nvPr/>
        </p:nvPicPr>
        <p:blipFill>
          <a:blip r:embed="rId2" cstate="print"/>
          <a:srcRect r="15517"/>
          <a:stretch>
            <a:fillRect/>
          </a:stretch>
        </p:blipFill>
        <p:spPr bwMode="auto">
          <a:xfrm>
            <a:off x="304800" y="228600"/>
            <a:ext cx="3733800" cy="467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131" name="Picture 3"/>
          <p:cNvPicPr>
            <a:picLocks noChangeAspect="1" noChangeArrowheads="1"/>
          </p:cNvPicPr>
          <p:nvPr/>
        </p:nvPicPr>
        <p:blipFill>
          <a:blip r:embed="rId3" cstate="print"/>
          <a:srcRect r="19620"/>
          <a:stretch>
            <a:fillRect/>
          </a:stretch>
        </p:blipFill>
        <p:spPr bwMode="auto">
          <a:xfrm>
            <a:off x="1371600" y="990600"/>
            <a:ext cx="3629025" cy="467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13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19400" y="1752600"/>
            <a:ext cx="4343400" cy="466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133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67200" y="2200275"/>
            <a:ext cx="4391025" cy="465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8130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8130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8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8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8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48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6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7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8133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8133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8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229</TotalTime>
  <Words>408</Words>
  <Application>Microsoft Office PowerPoint</Application>
  <PresentationFormat>On-screen Show (4:3)</PresentationFormat>
  <Paragraphs>75</Paragraphs>
  <Slides>11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1920s Motion Picture Production Code</vt:lpstr>
      <vt:lpstr>Basic Vocab:</vt:lpstr>
      <vt:lpstr>Slide 3</vt:lpstr>
      <vt:lpstr>Slide 4</vt:lpstr>
      <vt:lpstr>Slide 5</vt:lpstr>
      <vt:lpstr>Scandalist film…</vt:lpstr>
      <vt:lpstr>Slide 7</vt:lpstr>
      <vt:lpstr>Slide 8</vt:lpstr>
      <vt:lpstr>Slide 9</vt:lpstr>
      <vt:lpstr>Slide 10</vt:lpstr>
      <vt:lpstr>Slide 11</vt:lpstr>
    </vt:vector>
  </TitlesOfParts>
  <Company>Peabody Public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1920s Motion Picture Production Code</dc:title>
  <dc:creator>Administrator</dc:creator>
  <cp:lastModifiedBy>Administrator</cp:lastModifiedBy>
  <cp:revision>23</cp:revision>
  <dcterms:created xsi:type="dcterms:W3CDTF">2013-02-13T14:34:23Z</dcterms:created>
  <dcterms:modified xsi:type="dcterms:W3CDTF">2013-02-15T18:43:08Z</dcterms:modified>
</cp:coreProperties>
</file>